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sldIdLst>
    <p:sldId id="759" r:id="rId2"/>
    <p:sldId id="525" r:id="rId3"/>
    <p:sldId id="657" r:id="rId4"/>
    <p:sldId id="736" r:id="rId5"/>
    <p:sldId id="731" r:id="rId6"/>
    <p:sldId id="527" r:id="rId7"/>
    <p:sldId id="526" r:id="rId8"/>
    <p:sldId id="528" r:id="rId9"/>
    <p:sldId id="749" r:id="rId10"/>
    <p:sldId id="656" r:id="rId11"/>
    <p:sldId id="741" r:id="rId12"/>
    <p:sldId id="742" r:id="rId13"/>
    <p:sldId id="751" r:id="rId14"/>
    <p:sldId id="743" r:id="rId15"/>
    <p:sldId id="752" r:id="rId16"/>
    <p:sldId id="744" r:id="rId17"/>
    <p:sldId id="755" r:id="rId18"/>
    <p:sldId id="750" r:id="rId19"/>
    <p:sldId id="745" r:id="rId20"/>
    <p:sldId id="746" r:id="rId21"/>
    <p:sldId id="747" r:id="rId22"/>
    <p:sldId id="756" r:id="rId23"/>
    <p:sldId id="655" r:id="rId24"/>
    <p:sldId id="658" r:id="rId25"/>
    <p:sldId id="659" r:id="rId26"/>
    <p:sldId id="555" r:id="rId27"/>
    <p:sldId id="654"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605" r:id="rId41"/>
    <p:sldId id="550" r:id="rId42"/>
    <p:sldId id="553" r:id="rId43"/>
    <p:sldId id="554" r:id="rId44"/>
    <p:sldId id="674" r:id="rId45"/>
    <p:sldId id="668" r:id="rId46"/>
    <p:sldId id="669" r:id="rId47"/>
    <p:sldId id="672" r:id="rId48"/>
    <p:sldId id="670" r:id="rId49"/>
    <p:sldId id="671" r:id="rId50"/>
    <p:sldId id="652" r:id="rId51"/>
    <p:sldId id="675" r:id="rId52"/>
    <p:sldId id="614" r:id="rId53"/>
    <p:sldId id="615" r:id="rId54"/>
    <p:sldId id="616" r:id="rId55"/>
    <p:sldId id="617" r:id="rId56"/>
    <p:sldId id="618" r:id="rId57"/>
    <p:sldId id="619" r:id="rId58"/>
    <p:sldId id="620" r:id="rId59"/>
    <p:sldId id="621" r:id="rId60"/>
    <p:sldId id="622" r:id="rId61"/>
    <p:sldId id="623" r:id="rId62"/>
    <p:sldId id="624" r:id="rId63"/>
    <p:sldId id="625" r:id="rId64"/>
    <p:sldId id="626" r:id="rId65"/>
    <p:sldId id="627" r:id="rId66"/>
    <p:sldId id="628" r:id="rId67"/>
    <p:sldId id="629" r:id="rId68"/>
    <p:sldId id="630" r:id="rId69"/>
    <p:sldId id="631" r:id="rId70"/>
    <p:sldId id="632" r:id="rId71"/>
    <p:sldId id="633" r:id="rId72"/>
    <p:sldId id="634" r:id="rId73"/>
    <p:sldId id="635" r:id="rId74"/>
    <p:sldId id="636" r:id="rId75"/>
    <p:sldId id="637" r:id="rId76"/>
    <p:sldId id="638" r:id="rId77"/>
    <p:sldId id="639" r:id="rId78"/>
    <p:sldId id="641" r:id="rId79"/>
    <p:sldId id="642" r:id="rId80"/>
    <p:sldId id="644" r:id="rId81"/>
    <p:sldId id="643" r:id="rId82"/>
    <p:sldId id="645" r:id="rId83"/>
    <p:sldId id="646" r:id="rId84"/>
    <p:sldId id="647" r:id="rId85"/>
    <p:sldId id="648" r:id="rId86"/>
    <p:sldId id="649" r:id="rId87"/>
    <p:sldId id="673" r:id="rId88"/>
    <p:sldId id="594" r:id="rId89"/>
    <p:sldId id="595" r:id="rId90"/>
    <p:sldId id="597" r:id="rId91"/>
    <p:sldId id="676" r:id="rId92"/>
    <p:sldId id="683" r:id="rId93"/>
    <p:sldId id="684" r:id="rId94"/>
    <p:sldId id="685" r:id="rId95"/>
    <p:sldId id="677" r:id="rId96"/>
    <p:sldId id="598" r:id="rId97"/>
    <p:sldId id="760"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8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07/07/2014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77</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88</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89</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90</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41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96</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07/07/2014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07/07/2014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07/07/2014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07/07/2014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07/07/2014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07/07/2014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07/07/2014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07/07/2014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07/07/2014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07/07/2014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07/07/2014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07/07/2014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file://localhost/Users/geoff/Documents/Consultancy/Literacy/Think-Pa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28.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29.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0.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1.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2.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3.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5.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err="1" smtClean="0">
                <a:solidFill>
                  <a:srgbClr val="FFFFFF"/>
                </a:solidFill>
              </a:rPr>
              <a:t>Herts</a:t>
            </a:r>
            <a:r>
              <a:rPr lang="en-US" sz="4000" dirty="0" smtClean="0">
                <a:solidFill>
                  <a:srgbClr val="FFFFFF"/>
                </a:solidFill>
              </a:rPr>
              <a:t> / Bucks Teaching School Alliance</a:t>
            </a:r>
            <a:endParaRPr lang="en-US" sz="4000" dirty="0" smtClean="0">
              <a:solidFill>
                <a:srgbClr val="FFFFFF"/>
              </a:solidFill>
            </a:endParaRPr>
          </a:p>
          <a:p>
            <a:pPr eaLnBrk="1" hangingPunct="1">
              <a:spcBef>
                <a:spcPts val="0"/>
              </a:spcBef>
            </a:pPr>
            <a:r>
              <a:rPr lang="en-US" sz="4000" dirty="0" smtClean="0">
                <a:solidFill>
                  <a:srgbClr val="FFFFFF"/>
                </a:solidFill>
              </a:rPr>
              <a:t>Staff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7 July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131)</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71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Barriers to learning</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
        <p:nvSpPr>
          <p:cNvPr id="8" name="TextBox 7"/>
          <p:cNvSpPr txBox="1">
            <a:spLocks noChangeArrowheads="1"/>
          </p:cNvSpPr>
          <p:nvPr/>
        </p:nvSpPr>
        <p:spPr bwMode="auto">
          <a:xfrm>
            <a:off x="313359" y="2276872"/>
            <a:ext cx="3456384" cy="1446550"/>
          </a:xfrm>
          <a:prstGeom prst="rect">
            <a:avLst/>
          </a:prstGeom>
          <a:noFill/>
          <a:ln w="9525">
            <a:noFill/>
            <a:miter lim="800000"/>
            <a:headEnd/>
            <a:tailEnd/>
          </a:ln>
        </p:spPr>
        <p:txBody>
          <a:bodyPr wrap="square">
            <a:prstTxWarp prst="textNoShape">
              <a:avLst/>
            </a:prstTxWarp>
            <a:spAutoFit/>
          </a:bodyPr>
          <a:lstStyle/>
          <a:p>
            <a:pPr algn="ctr"/>
            <a:r>
              <a:rPr lang="en-US" sz="8800" dirty="0">
                <a:solidFill>
                  <a:srgbClr val="FFFFFF"/>
                </a:solidFill>
                <a:latin typeface="Calibri" charset="0"/>
              </a:rPr>
              <a:t>3</a:t>
            </a:r>
          </a:p>
        </p:txBody>
      </p:sp>
    </p:spTree>
    <p:extLst>
      <p:ext uri="{BB962C8B-B14F-4D97-AF65-F5344CB8AC3E}">
        <p14:creationId xmlns:p14="http://schemas.microsoft.com/office/powerpoint/2010/main" val="3890820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938992"/>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1: Accuracy</a:t>
            </a:r>
          </a:p>
          <a:p>
            <a:pPr algn="ctr"/>
            <a:r>
              <a:rPr lang="en-US" sz="4000" dirty="0" smtClean="0">
                <a:solidFill>
                  <a:srgbClr val="FFFFFF"/>
                </a:solidFill>
                <a:latin typeface="Calibri" charset="0"/>
              </a:rPr>
              <a:t>2: Confidence</a:t>
            </a:r>
          </a:p>
          <a:p>
            <a:pPr algn="ctr"/>
            <a:r>
              <a:rPr lang="en-US" sz="4000" dirty="0" smtClean="0">
                <a:solidFill>
                  <a:srgbClr val="FFFFFF"/>
                </a:solidFill>
                <a:latin typeface="Calibri" charset="0"/>
              </a:rPr>
              <a:t>3: Interestingness</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708748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Teaching for Learning ….</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558830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Self-regulation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398077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Interestingness:</a:t>
            </a:r>
          </a:p>
          <a:p>
            <a:pPr algn="ctr"/>
            <a:r>
              <a:rPr lang="en-US" sz="4000" dirty="0" smtClean="0">
                <a:solidFill>
                  <a:srgbClr val="FFFFFF"/>
                </a:solidFill>
                <a:latin typeface="Calibri" charset="0"/>
              </a:rPr>
              <a:t>Genres &amp; </a:t>
            </a:r>
            <a:r>
              <a:rPr lang="en-US" sz="4000" dirty="0" err="1" smtClean="0">
                <a:solidFill>
                  <a:srgbClr val="FFFFFF"/>
                </a:solidFill>
                <a:latin typeface="Calibri" charset="0"/>
              </a:rPr>
              <a:t>modelling</a:t>
            </a:r>
            <a:endParaRPr lang="en-US" sz="4000" dirty="0" smtClean="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307060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492896"/>
            <a:ext cx="8458200" cy="2554545"/>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Write an article for a newspaper arguing that school uniform is an outdated idea</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783401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Genre</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846439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r>
              <a:rPr lang="en-GB" sz="3200" dirty="0" smtClean="0">
                <a:solidFill>
                  <a:schemeClr val="bg1"/>
                </a:solidFill>
              </a:rPr>
              <a:t>Are tattoos a good thing?</a:t>
            </a:r>
            <a:endParaRPr lang="en-GB" sz="3200" dirty="0">
              <a:solidFill>
                <a:schemeClr val="bg1"/>
              </a:solidFill>
            </a:endParaRPr>
          </a:p>
        </p:txBody>
      </p:sp>
      <p:sp>
        <p:nvSpPr>
          <p:cNvPr id="3" name="Subtitle 2"/>
          <p:cNvSpPr>
            <a:spLocks noGrp="1"/>
          </p:cNvSpPr>
          <p:nvPr>
            <p:ph type="subTitle" idx="1"/>
          </p:nvPr>
        </p:nvSpPr>
        <p:spPr>
          <a:xfrm>
            <a:off x="2915816" y="4170318"/>
            <a:ext cx="6400800" cy="1752600"/>
          </a:xfrm>
        </p:spPr>
        <p:txBody>
          <a:bodyPr>
            <a:normAutofit/>
          </a:bodyPr>
          <a:lstStyle/>
          <a:p>
            <a:r>
              <a:rPr lang="en-US" sz="1800" dirty="0" smtClean="0"/>
              <a:t>Tony Parsons, Daily Mirror</a:t>
            </a:r>
          </a:p>
        </p:txBody>
      </p:sp>
    </p:spTree>
    <p:extLst>
      <p:ext uri="{BB962C8B-B14F-4D97-AF65-F5344CB8AC3E}">
        <p14:creationId xmlns:p14="http://schemas.microsoft.com/office/powerpoint/2010/main" val="4058604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pPr algn="l"/>
            <a:r>
              <a:rPr lang="en-US" sz="2400" dirty="0">
                <a:solidFill>
                  <a:schemeClr val="bg1"/>
                </a:solidFill>
              </a:rPr>
              <a:t>AS soon as the sun starts shining, I </a:t>
            </a:r>
            <a:r>
              <a:rPr lang="en-US" sz="2400" dirty="0" err="1">
                <a:solidFill>
                  <a:schemeClr val="bg1"/>
                </a:solidFill>
              </a:rPr>
              <a:t>realise</a:t>
            </a:r>
            <a:r>
              <a:rPr lang="en-US" sz="2400" dirty="0">
                <a:solidFill>
                  <a:schemeClr val="bg1"/>
                </a:solidFill>
              </a:rPr>
              <a:t> with a sinking heart that Britain is now a tattooed nation.</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Tattoos </a:t>
            </a:r>
            <a:r>
              <a:rPr lang="en-US" sz="2400" dirty="0">
                <a:solidFill>
                  <a:schemeClr val="bg1"/>
                </a:solidFill>
              </a:rPr>
              <a:t>are everywhere. You see them on firm young flesh and on wobbly, middle-aged flab, as common now on the school run and in the supermarket queue as they are on some footballer or his wife.</a:t>
            </a:r>
            <a:r>
              <a:rPr lang="en-GB" sz="2400" dirty="0">
                <a:solidFill>
                  <a:schemeClr val="bg1"/>
                </a:solidFill>
              </a:rPr>
              <a:t/>
            </a:r>
            <a:br>
              <a:rPr lang="en-GB" sz="2400" dirty="0">
                <a:solidFill>
                  <a:schemeClr val="bg1"/>
                </a:solidFill>
              </a:rPr>
            </a:br>
            <a:r>
              <a:rPr lang="en-US" sz="2400" dirty="0">
                <a:solidFill>
                  <a:schemeClr val="bg1"/>
                </a:solidFill>
              </a:rPr>
              <a:t>I feel like the last man left alive whose skin crawls at the sight of these crass </a:t>
            </a:r>
            <a:r>
              <a:rPr lang="en-US" sz="2400" dirty="0" err="1">
                <a:solidFill>
                  <a:schemeClr val="bg1"/>
                </a:solidFill>
              </a:rPr>
              <a:t>daubings</a:t>
            </a:r>
            <a:r>
              <a:rPr lang="en-US" sz="2400" dirty="0">
                <a:solidFill>
                  <a:schemeClr val="bg1"/>
                </a:solidFill>
              </a:rPr>
              <a:t>.</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I </a:t>
            </a:r>
            <a:r>
              <a:rPr lang="en-US" sz="2400" dirty="0">
                <a:solidFill>
                  <a:schemeClr val="bg1"/>
                </a:solidFill>
              </a:rPr>
              <a:t>wish it were just a celebrity fad. But when the Military Wives had the Christmas No 1 with their haunting ­Wherever You Are, their soloist, Samantha Stevenson, had so many hearts and flowers tattooed across her chest that she resembled a box of Cadbury’s Roses.</a:t>
            </a:r>
            <a:endParaRPr lang="en-GB" sz="2400" dirty="0">
              <a:solidFill>
                <a:schemeClr val="bg1"/>
              </a:solidFill>
            </a:endParaRPr>
          </a:p>
        </p:txBody>
      </p:sp>
    </p:spTree>
    <p:extLst>
      <p:ext uri="{BB962C8B-B14F-4D97-AF65-F5344CB8AC3E}">
        <p14:creationId xmlns:p14="http://schemas.microsoft.com/office/powerpoint/2010/main" val="969648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r>
              <a:rPr lang="en-US" sz="2800" dirty="0" smtClean="0">
                <a:solidFill>
                  <a:srgbClr val="FFFFFF"/>
                </a:solidFill>
              </a:rPr>
              <a:t>Are expensive overseas holidays a waste of money?</a:t>
            </a:r>
            <a:endParaRPr lang="en-US" sz="2800" dirty="0">
              <a:solidFill>
                <a:srgbClr val="FFFFFF"/>
              </a:solidFill>
            </a:endParaRPr>
          </a:p>
        </p:txBody>
      </p:sp>
      <p:sp>
        <p:nvSpPr>
          <p:cNvPr id="3" name="Subtitle 2"/>
          <p:cNvSpPr>
            <a:spLocks noGrp="1"/>
          </p:cNvSpPr>
          <p:nvPr>
            <p:ph type="subTitle" idx="1"/>
          </p:nvPr>
        </p:nvSpPr>
        <p:spPr>
          <a:xfrm>
            <a:off x="2229654" y="5434911"/>
            <a:ext cx="6400800" cy="1752600"/>
          </a:xfrm>
        </p:spPr>
        <p:txBody>
          <a:bodyPr>
            <a:normAutofit/>
          </a:bodyPr>
          <a:lstStyle/>
          <a:p>
            <a:r>
              <a:rPr lang="en-US" sz="1800" dirty="0" smtClean="0"/>
              <a:t>Jeremy Clarkson, Sunday Times</a:t>
            </a:r>
          </a:p>
        </p:txBody>
      </p:sp>
    </p:spTree>
    <p:extLst>
      <p:ext uri="{BB962C8B-B14F-4D97-AF65-F5344CB8AC3E}">
        <p14:creationId xmlns:p14="http://schemas.microsoft.com/office/powerpoint/2010/main" val="18838123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Autofit/>
          </a:bodyPr>
          <a:lstStyle/>
          <a:p>
            <a:pPr marL="742950" indent="-742950" algn="l"/>
            <a:r>
              <a:rPr lang="en-US" sz="2800" dirty="0" smtClean="0">
                <a:solidFill>
                  <a:srgbClr val="FFFFFF"/>
                </a:solidFill>
              </a:rPr>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If all of this appeals then you are probably one of the 1.3 million British people …</a:t>
            </a:r>
            <a:endParaRPr lang="en-US" sz="2800" dirty="0">
              <a:solidFill>
                <a:srgbClr val="FFFFFF"/>
              </a:solidFill>
            </a:endParaRPr>
          </a:p>
        </p:txBody>
      </p:sp>
      <p:sp>
        <p:nvSpPr>
          <p:cNvPr id="3" name="TextBox 2"/>
          <p:cNvSpPr txBox="1"/>
          <p:nvPr/>
        </p:nvSpPr>
        <p:spPr>
          <a:xfrm>
            <a:off x="996483" y="5219015"/>
            <a:ext cx="8147517" cy="523220"/>
          </a:xfrm>
          <a:prstGeom prst="rect">
            <a:avLst/>
          </a:prstGeom>
          <a:noFill/>
        </p:spPr>
        <p:txBody>
          <a:bodyPr wrap="square" rtlCol="0">
            <a:spAutoFit/>
          </a:bodyPr>
          <a:lstStyle/>
          <a:p>
            <a:pPr marL="742950" indent="-742950"/>
            <a:r>
              <a:rPr lang="en-US" sz="2800" dirty="0" smtClean="0">
                <a:solidFill>
                  <a:srgbClr val="FFFFFF"/>
                </a:solidFill>
              </a:rPr>
              <a:t> … who go on a skiing holiday at this time of year. </a:t>
            </a:r>
            <a:endParaRPr lang="en-US" sz="2800" dirty="0">
              <a:solidFill>
                <a:srgbClr val="FFFFFF"/>
              </a:solidFill>
            </a:endParaRPr>
          </a:p>
        </p:txBody>
      </p:sp>
    </p:spTree>
    <p:extLst>
      <p:ext uri="{BB962C8B-B14F-4D97-AF65-F5344CB8AC3E}">
        <p14:creationId xmlns:p14="http://schemas.microsoft.com/office/powerpoint/2010/main" val="996336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Model</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Action Button: Custom 1">
            <a:hlinkClick r:id="rId3" action="ppaction://hlinkfile" highlightClick="1"/>
          </p:cNvPr>
          <p:cNvSpPr/>
          <p:nvPr/>
        </p:nvSpPr>
        <p:spPr>
          <a:xfrm>
            <a:off x="8604448" y="6093296"/>
            <a:ext cx="216024" cy="36004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75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3182509"/>
            <a:ext cx="7272808" cy="584776"/>
          </a:xfrm>
          <a:prstGeom prst="rect">
            <a:avLst/>
          </a:prstGeom>
          <a:noFill/>
        </p:spPr>
        <p:txBody>
          <a:bodyPr wrap="square" rtlCol="0">
            <a:spAutoFit/>
          </a:bodyPr>
          <a:lstStyle/>
          <a:p>
            <a:pPr algn="ctr"/>
            <a:r>
              <a:rPr lang="en-US" sz="3200" dirty="0" smtClean="0">
                <a:solidFill>
                  <a:srgbClr val="FFFFFF"/>
                </a:solidFill>
              </a:rPr>
              <a:t>Respite</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Bonus experience: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451087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10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9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 to deep learning</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 on learning:</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9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1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Demo</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6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3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8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1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3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5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8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five minutes</a:t>
            </a:r>
            <a:endParaRPr lang="en-US" sz="4000" dirty="0">
              <a:solidFill>
                <a:srgbClr val="FFFFFF"/>
              </a:solidFill>
              <a:latin typeface="Calibri" charset="0"/>
            </a:endParaRPr>
          </a:p>
        </p:txBody>
      </p:sp>
    </p:spTree>
    <p:extLst>
      <p:ext uri="{BB962C8B-B14F-4D97-AF65-F5344CB8AC3E}">
        <p14:creationId xmlns:p14="http://schemas.microsoft.com/office/powerpoint/2010/main" val="85254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2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4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err="1" smtClean="0">
                <a:solidFill>
                  <a:srgbClr val="FFFFFF"/>
                </a:solidFill>
              </a:rPr>
              <a:t>Herts</a:t>
            </a:r>
            <a:r>
              <a:rPr lang="en-US" sz="4000" dirty="0" smtClean="0">
                <a:solidFill>
                  <a:srgbClr val="FFFFFF"/>
                </a:solidFill>
              </a:rPr>
              <a:t> / Bucks Teaching School Alliance</a:t>
            </a:r>
            <a:endParaRPr lang="en-US" sz="4000" dirty="0" smtClean="0">
              <a:solidFill>
                <a:srgbClr val="FFFFFF"/>
              </a:solidFill>
            </a:endParaRPr>
          </a:p>
          <a:p>
            <a:pPr eaLnBrk="1" hangingPunct="1">
              <a:spcBef>
                <a:spcPts val="0"/>
              </a:spcBef>
            </a:pPr>
            <a:r>
              <a:rPr lang="en-US" sz="4000" dirty="0" smtClean="0">
                <a:solidFill>
                  <a:srgbClr val="FFFFFF"/>
                </a:solidFill>
              </a:rPr>
              <a:t>Staff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7 July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131)</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71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15241</TotalTime>
  <Words>1831</Words>
  <Application>Microsoft Macintosh PowerPoint</Application>
  <PresentationFormat>On-screen Show (4:3)</PresentationFormat>
  <Paragraphs>283</Paragraphs>
  <Slides>97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Office Theme</vt:lpstr>
      <vt:lpstr>Document</vt:lpstr>
      <vt:lpstr>Don’t Call it          iteracy</vt:lpstr>
      <vt:lpstr>PowerPoint Presentation</vt:lpstr>
      <vt:lpstr>Bonus experience:</vt:lpstr>
      <vt:lpstr>PowerPoint Presentation</vt:lpstr>
      <vt:lpstr>PowerPoint Presentation</vt:lpstr>
      <vt:lpstr>Structure:</vt:lpstr>
      <vt:lpstr>Approach:</vt:lpstr>
      <vt:lpstr>PowerPoint Presentation</vt:lpstr>
      <vt:lpstr>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tattoos a good thing?</vt:lpstr>
      <vt:lpstr>AS soon as the sun starts shining, I realise with a sinking heart that Britain is now a tattooed nation.  Tattoos are everywhere. You see them on firm young flesh and on wobbly, middle-aged flab, as common now on the school run and in the supermarket queue as they are on some footballer or his wife. I feel like the last man left alive whose skin crawls at the sight of these crass daubings.  I wish it were just a celebrity fad. But when the Military Wives had the Christmas No 1 with their haunting ­Wherever You Are, their soloist, Samantha Stevenson, had so many hearts and flowers tattooed across her chest that she resembled a box of Cadbury’s Roses.</vt:lpstr>
      <vt:lpstr>Are expensive overseas holidays a waste of money?</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Hypothesis:</vt:lpstr>
      <vt:lpstr>Q:</vt:lpstr>
      <vt:lpstr>A:</vt:lpstr>
      <vt:lpstr>PowerPoint Presentation</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138</cp:revision>
  <dcterms:created xsi:type="dcterms:W3CDTF">2011-09-30T06:30:16Z</dcterms:created>
  <dcterms:modified xsi:type="dcterms:W3CDTF">2014-07-07T06:10:49Z</dcterms:modified>
</cp:coreProperties>
</file>